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handoutMasterIdLst>
    <p:handoutMasterId r:id="rId5"/>
  </p:handoutMasterIdLst>
  <p:sldIdLst>
    <p:sldId id="259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9">
          <p15:clr>
            <a:srgbClr val="A4A3A4"/>
          </p15:clr>
        </p15:guide>
        <p15:guide id="2" pos="3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49"/>
    <a:srgbClr val="B2B4B2"/>
    <a:srgbClr val="005F83"/>
    <a:srgbClr val="509E2F"/>
    <a:srgbClr val="330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86"/>
  </p:normalViewPr>
  <p:slideViewPr>
    <p:cSldViewPr snapToGrid="0" showGuides="1">
      <p:cViewPr varScale="1">
        <p:scale>
          <a:sx n="88" d="100"/>
          <a:sy n="88" d="100"/>
        </p:scale>
        <p:origin x="1410" y="108"/>
      </p:cViewPr>
      <p:guideLst>
        <p:guide orient="horz" pos="2109"/>
        <p:guide pos="3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8EE4D-8A6D-FE43-9221-048F51E281B9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20F39-116C-1340-B5D6-764DD69AD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78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894009"/>
            <a:ext cx="8178732" cy="26417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rgbClr val="003B49"/>
                </a:solidFill>
                <a:latin typeface="Orgon Slab Medium"/>
                <a:cs typeface="Orgon Slab Medium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DARK BLUE ORGON SLAB MEDIUM, 50 PT. 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4057" y="5522384"/>
            <a:ext cx="1349466" cy="10914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553" y="-202684"/>
            <a:ext cx="9342553" cy="46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342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510790" y="2212622"/>
            <a:ext cx="8184662" cy="42467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0" baseline="0">
                <a:solidFill>
                  <a:srgbClr val="509E2F"/>
                </a:solidFill>
                <a:latin typeface="Orgon Slab Light"/>
                <a:cs typeface="Orgon Slab Light"/>
              </a:defRPr>
            </a:lvl1pPr>
          </a:lstStyle>
          <a:p>
            <a:r>
              <a:rPr lang="en-US" dirty="0" smtClean="0"/>
              <a:t>Graphic Here</a:t>
            </a:r>
            <a:endParaRPr lang="en-US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10790" y="1790002"/>
            <a:ext cx="8184662" cy="41133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509E2F"/>
                </a:solidFill>
                <a:latin typeface="Orgon Slab Medium"/>
                <a:cs typeface="Orgon Slab Medium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GREEN ORGON SLAB MEDIUM, 30 PT.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894009"/>
            <a:ext cx="8054554" cy="26417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chemeClr val="bg1">
                    <a:lumMod val="50000"/>
                  </a:schemeClr>
                </a:solidFill>
                <a:latin typeface="Orgon Slab Medium"/>
                <a:cs typeface="Orgon Slab Medium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GOLD ORGON SLAB MEDIUM, 50 PT. 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4057" y="5522384"/>
            <a:ext cx="1349466" cy="10914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553" y="-202684"/>
            <a:ext cx="9342553" cy="46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711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10790" y="2088444"/>
            <a:ext cx="8197114" cy="4526845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chemeClr val="accent4">
                    <a:lumMod val="50000"/>
                  </a:schemeClr>
                </a:solidFill>
                <a:latin typeface="Orgon Slab ExtraLight"/>
                <a:cs typeface="Orgon Slab ExtraLight"/>
              </a:defRPr>
            </a:lvl1pPr>
            <a:lvl2pPr>
              <a:defRPr sz="2000" b="0" i="0" baseline="0">
                <a:solidFill>
                  <a:schemeClr val="accent4">
                    <a:lumMod val="50000"/>
                  </a:schemeClr>
                </a:solidFill>
                <a:latin typeface="Orgon Slab ExtraLight"/>
                <a:cs typeface="Orgon Slab Extra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chemeClr val="accent4">
                    <a:lumMod val="50000"/>
                  </a:schemeClr>
                </a:solidFill>
                <a:latin typeface="Orgon Slab ExtraLight"/>
                <a:cs typeface="Orgon Slab ExtraLight"/>
              </a:defRPr>
            </a:lvl3pPr>
            <a:lvl4pPr>
              <a:defRPr sz="1600" b="0" i="0" baseline="0">
                <a:solidFill>
                  <a:schemeClr val="accent4">
                    <a:lumMod val="50000"/>
                  </a:schemeClr>
                </a:solidFill>
                <a:latin typeface="Orgon Slab ExtraLight"/>
                <a:cs typeface="Orgon Slab Extra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chemeClr val="accent4">
                    <a:lumMod val="50000"/>
                  </a:schemeClr>
                </a:solidFill>
                <a:latin typeface="Orgon Slab ExtraLight"/>
                <a:cs typeface="Orgon Slab ExtraLight"/>
              </a:defRPr>
            </a:lvl5pPr>
          </a:lstStyle>
          <a:p>
            <a:pPr lvl="0"/>
            <a:r>
              <a:rPr lang="en-US" dirty="0" smtClean="0"/>
              <a:t>Content here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24 pt.)</a:t>
            </a:r>
          </a:p>
          <a:p>
            <a:pPr lvl="1"/>
            <a:r>
              <a:rPr lang="en-US" dirty="0" smtClean="0"/>
              <a:t>Second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20)</a:t>
            </a:r>
          </a:p>
          <a:p>
            <a:pPr lvl="2"/>
            <a:r>
              <a:rPr lang="en-US" dirty="0" smtClean="0"/>
              <a:t>Third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18)</a:t>
            </a:r>
          </a:p>
          <a:p>
            <a:pPr lvl="3"/>
            <a:r>
              <a:rPr lang="en-US" dirty="0" smtClean="0"/>
              <a:t>Fourth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16)</a:t>
            </a:r>
          </a:p>
          <a:p>
            <a:pPr lvl="4"/>
            <a:r>
              <a:rPr lang="en-US" dirty="0" smtClean="0"/>
              <a:t>Fifth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14)</a:t>
            </a:r>
            <a:endParaRPr lang="en-US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11953" y="1643247"/>
            <a:ext cx="8184662" cy="4451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chemeClr val="accent4">
                    <a:lumMod val="50000"/>
                  </a:schemeClr>
                </a:solidFill>
                <a:latin typeface="Orgon Slab Medium"/>
                <a:cs typeface="Orgon Slab Medium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DARK GRAY ORGON SLAB MEDIUM, 30 PT.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50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10790" y="2088444"/>
            <a:ext cx="8197114" cy="4526845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chemeClr val="tx1"/>
                </a:solidFill>
                <a:latin typeface="Orgon Slab ExtraLight"/>
                <a:cs typeface="Orgon Slab ExtraLight"/>
              </a:defRPr>
            </a:lvl1pPr>
            <a:lvl2pPr>
              <a:defRPr sz="2000" b="0" i="0" baseline="0">
                <a:solidFill>
                  <a:schemeClr val="tx1"/>
                </a:solidFill>
                <a:latin typeface="Orgon Slab ExtraLight"/>
                <a:cs typeface="Orgon Slab Extra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chemeClr val="tx1"/>
                </a:solidFill>
                <a:latin typeface="Orgon Slab ExtraLight"/>
                <a:cs typeface="Orgon Slab ExtraLight"/>
              </a:defRPr>
            </a:lvl3pPr>
            <a:lvl4pPr>
              <a:defRPr sz="1600" b="0" i="0" baseline="0">
                <a:solidFill>
                  <a:schemeClr val="tx1"/>
                </a:solidFill>
                <a:latin typeface="Orgon Slab ExtraLight"/>
                <a:cs typeface="Orgon Slab Extra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chemeClr val="tx1"/>
                </a:solidFill>
                <a:latin typeface="Orgon Slab ExtraLight"/>
                <a:cs typeface="Orgon Slab ExtraLight"/>
              </a:defRPr>
            </a:lvl5pPr>
          </a:lstStyle>
          <a:p>
            <a:pPr lvl="0"/>
            <a:r>
              <a:rPr lang="en-US" dirty="0" smtClean="0"/>
              <a:t>Content here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24 pt.)</a:t>
            </a:r>
          </a:p>
          <a:p>
            <a:pPr lvl="1"/>
            <a:r>
              <a:rPr lang="en-US" dirty="0" smtClean="0"/>
              <a:t>Second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20)</a:t>
            </a:r>
          </a:p>
          <a:p>
            <a:pPr lvl="2"/>
            <a:r>
              <a:rPr lang="en-US" dirty="0" smtClean="0"/>
              <a:t>Third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18)</a:t>
            </a:r>
          </a:p>
          <a:p>
            <a:pPr lvl="3"/>
            <a:r>
              <a:rPr lang="en-US" dirty="0" smtClean="0"/>
              <a:t>Fourth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16)</a:t>
            </a:r>
          </a:p>
          <a:p>
            <a:pPr lvl="4"/>
            <a:r>
              <a:rPr lang="en-US" dirty="0" smtClean="0"/>
              <a:t>Fifth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14)</a:t>
            </a:r>
            <a:endParaRPr lang="en-US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11953" y="1643247"/>
            <a:ext cx="8184662" cy="4451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chemeClr val="tx1"/>
                </a:solidFill>
                <a:latin typeface="Orgon Slab Medium"/>
                <a:cs typeface="Orgon Slab Medium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PURPLE ORGON SLAB MEDIUM, 30 PT.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07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98338" y="2269068"/>
            <a:ext cx="8197114" cy="4255910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1pPr>
            <a:lvl2pPr>
              <a:defRPr sz="20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3pPr>
            <a:lvl4pPr>
              <a:defRPr sz="16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5pPr>
          </a:lstStyle>
          <a:p>
            <a:pPr lvl="0"/>
            <a:r>
              <a:rPr lang="en-US" dirty="0" smtClean="0"/>
              <a:t>Content here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24 pt.)</a:t>
            </a:r>
          </a:p>
          <a:p>
            <a:pPr lvl="1"/>
            <a:r>
              <a:rPr lang="en-US" dirty="0" smtClean="0"/>
              <a:t>Second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20)</a:t>
            </a:r>
          </a:p>
          <a:p>
            <a:pPr lvl="2"/>
            <a:r>
              <a:rPr lang="en-US" dirty="0" smtClean="0"/>
              <a:t>Third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18)</a:t>
            </a:r>
          </a:p>
          <a:p>
            <a:pPr lvl="3"/>
            <a:r>
              <a:rPr lang="en-US" dirty="0" smtClean="0"/>
              <a:t>Fourth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16)</a:t>
            </a:r>
          </a:p>
          <a:p>
            <a:pPr lvl="4"/>
            <a:r>
              <a:rPr lang="en-US" dirty="0" smtClean="0"/>
              <a:t>Fifth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14)</a:t>
            </a:r>
            <a:endParaRPr lang="en-US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10790" y="1790002"/>
            <a:ext cx="8184662" cy="4790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chemeClr val="tx1"/>
                </a:solidFill>
                <a:latin typeface="Orgon Slab Medium"/>
                <a:cs typeface="Orgon Slab Medium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DARK BLUE ORGON SLAB MEDIUM, 30 PT.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5057422" y="801513"/>
            <a:ext cx="3578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Rules, Procedures, and Agenda</a:t>
            </a:r>
          </a:p>
          <a:p>
            <a:pPr algn="ctr"/>
            <a:r>
              <a:rPr lang="en-US" sz="2000" dirty="0" smtClean="0"/>
              <a:t>22</a:t>
            </a:r>
            <a:r>
              <a:rPr lang="en-US" sz="2000" baseline="0" dirty="0" smtClean="0"/>
              <a:t> March 2018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98338" y="428978"/>
            <a:ext cx="8197114" cy="6095999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1pPr>
            <a:lvl2pPr>
              <a:defRPr sz="20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3pPr>
            <a:lvl4pPr>
              <a:defRPr sz="16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5pPr>
          </a:lstStyle>
          <a:p>
            <a:pPr lvl="0"/>
            <a:r>
              <a:rPr lang="en-US" dirty="0" smtClean="0"/>
              <a:t>Content here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24 pt.)</a:t>
            </a:r>
          </a:p>
          <a:p>
            <a:pPr lvl="1"/>
            <a:r>
              <a:rPr lang="en-US" dirty="0" smtClean="0"/>
              <a:t>Second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20)</a:t>
            </a:r>
          </a:p>
          <a:p>
            <a:pPr lvl="2"/>
            <a:r>
              <a:rPr lang="en-US" dirty="0" smtClean="0"/>
              <a:t>Third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18)</a:t>
            </a:r>
          </a:p>
          <a:p>
            <a:pPr lvl="3"/>
            <a:r>
              <a:rPr lang="en-US" dirty="0" smtClean="0"/>
              <a:t>Fourth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16)</a:t>
            </a:r>
          </a:p>
          <a:p>
            <a:pPr lvl="4"/>
            <a:r>
              <a:rPr lang="en-US" dirty="0" smtClean="0"/>
              <a:t>Fifth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861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75760" y="428978"/>
            <a:ext cx="4073662" cy="6095999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1pPr>
            <a:lvl2pPr>
              <a:defRPr sz="20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3pPr>
            <a:lvl4pPr>
              <a:defRPr sz="16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5pPr>
          </a:lstStyle>
          <a:p>
            <a:pPr lvl="0"/>
            <a:r>
              <a:rPr lang="en-US" dirty="0" smtClean="0"/>
              <a:t>Content here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24 pt.)</a:t>
            </a:r>
          </a:p>
          <a:p>
            <a:pPr lvl="1"/>
            <a:r>
              <a:rPr lang="en-US" dirty="0" smtClean="0"/>
              <a:t>Second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20)</a:t>
            </a:r>
          </a:p>
          <a:p>
            <a:pPr lvl="2"/>
            <a:r>
              <a:rPr lang="en-US" dirty="0" smtClean="0"/>
              <a:t>Third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18)</a:t>
            </a:r>
          </a:p>
          <a:p>
            <a:pPr lvl="3"/>
            <a:r>
              <a:rPr lang="en-US" dirty="0" smtClean="0"/>
              <a:t>Fourth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16)</a:t>
            </a:r>
          </a:p>
          <a:p>
            <a:pPr lvl="4"/>
            <a:r>
              <a:rPr lang="en-US" dirty="0" smtClean="0"/>
              <a:t>Fifth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14)</a:t>
            </a:r>
            <a:endParaRPr lang="en-US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624427" y="434622"/>
            <a:ext cx="4073662" cy="6095999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1pPr>
            <a:lvl2pPr>
              <a:defRPr sz="20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3pPr>
            <a:lvl4pPr>
              <a:defRPr sz="16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5pPr>
          </a:lstStyle>
          <a:p>
            <a:pPr lvl="0"/>
            <a:r>
              <a:rPr lang="en-US" dirty="0" smtClean="0"/>
              <a:t>Content here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24 pt.)</a:t>
            </a:r>
          </a:p>
          <a:p>
            <a:pPr lvl="1"/>
            <a:r>
              <a:rPr lang="en-US" dirty="0" smtClean="0"/>
              <a:t>Second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20)</a:t>
            </a:r>
          </a:p>
          <a:p>
            <a:pPr lvl="2"/>
            <a:r>
              <a:rPr lang="en-US" dirty="0" smtClean="0"/>
              <a:t>Third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18)</a:t>
            </a:r>
          </a:p>
          <a:p>
            <a:pPr lvl="3"/>
            <a:r>
              <a:rPr lang="en-US" dirty="0" smtClean="0"/>
              <a:t>Fourth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16)</a:t>
            </a:r>
          </a:p>
          <a:p>
            <a:pPr lvl="4"/>
            <a:r>
              <a:rPr lang="en-US" dirty="0" smtClean="0"/>
              <a:t>Fifth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55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10790" y="2664179"/>
            <a:ext cx="8197114" cy="3838222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1pPr>
            <a:lvl2pPr>
              <a:defRPr sz="20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3pPr>
            <a:lvl4pPr>
              <a:defRPr sz="16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rgbClr val="003B49"/>
                </a:solidFill>
                <a:latin typeface="Orgon Slab ExtraLight"/>
                <a:cs typeface="Orgon Slab ExtraLight"/>
              </a:defRPr>
            </a:lvl5pPr>
          </a:lstStyle>
          <a:p>
            <a:pPr lvl="0"/>
            <a:r>
              <a:rPr lang="en-US" dirty="0" smtClean="0"/>
              <a:t>Content here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24 pt.)</a:t>
            </a:r>
          </a:p>
          <a:p>
            <a:pPr lvl="1"/>
            <a:r>
              <a:rPr lang="en-US" dirty="0" smtClean="0"/>
              <a:t>Second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20)</a:t>
            </a:r>
          </a:p>
          <a:p>
            <a:pPr lvl="2"/>
            <a:r>
              <a:rPr lang="en-US" dirty="0" smtClean="0"/>
              <a:t>Third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18)</a:t>
            </a:r>
          </a:p>
          <a:p>
            <a:pPr lvl="3"/>
            <a:r>
              <a:rPr lang="en-US" dirty="0" smtClean="0"/>
              <a:t>Fourth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16)</a:t>
            </a:r>
          </a:p>
          <a:p>
            <a:pPr lvl="4"/>
            <a:r>
              <a:rPr lang="en-US" dirty="0" smtClean="0"/>
              <a:t>Fifth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14)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10790" y="2251694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003B49"/>
                </a:solidFill>
                <a:latin typeface="Orgon Slab Light"/>
                <a:cs typeface="Orgon Slab Light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SUB-HEADER HERE (ORGON SLAB LIGHT, 24 PT.)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10790" y="1790003"/>
            <a:ext cx="8184662" cy="445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003B49"/>
                </a:solidFill>
                <a:latin typeface="Orgon Slab Medium"/>
                <a:cs typeface="Orgon Slab Medium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DARK BLUE ORGON SLAB MEDIUM, 30 PT.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440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510790" y="2280356"/>
            <a:ext cx="8021637" cy="417906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0" baseline="0">
                <a:solidFill>
                  <a:srgbClr val="003B49"/>
                </a:solidFill>
                <a:latin typeface="Orgon Slab Light"/>
                <a:cs typeface="Orgon Slab Light"/>
              </a:defRPr>
            </a:lvl1pPr>
          </a:lstStyle>
          <a:p>
            <a:r>
              <a:rPr lang="en-US" dirty="0" smtClean="0"/>
              <a:t>Graphic Here</a:t>
            </a:r>
            <a:endParaRPr lang="en-US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10790" y="1790003"/>
            <a:ext cx="8184662" cy="4226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003B49"/>
                </a:solidFill>
                <a:latin typeface="Orgon Slab Medium"/>
                <a:cs typeface="Orgon Slab Medium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DARK BLUE ORGON SLAB MEDIUM, 30 PT.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834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4057" y="5522384"/>
            <a:ext cx="1349466" cy="10914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553" y="-202684"/>
            <a:ext cx="9342553" cy="46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839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6" y="2046061"/>
            <a:ext cx="8065843" cy="26417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chemeClr val="tx1"/>
                </a:solidFill>
                <a:latin typeface="Orgon Slab Medium"/>
                <a:cs typeface="Orgon Slab Medium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PURPLE ORGON SLAB MEDIUM, 50 PT.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191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10790" y="2641601"/>
            <a:ext cx="8197114" cy="390595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rgbClr val="509E2F"/>
                </a:solidFill>
                <a:latin typeface="Orgon Slab ExtraLight"/>
                <a:cs typeface="Orgon Slab ExtraLight"/>
              </a:defRPr>
            </a:lvl1pPr>
            <a:lvl2pPr>
              <a:defRPr sz="2000" b="0" i="0" baseline="0">
                <a:solidFill>
                  <a:srgbClr val="509E2F"/>
                </a:solidFill>
                <a:latin typeface="Orgon Slab ExtraLight"/>
                <a:cs typeface="Orgon Slab Extra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rgbClr val="509E2F"/>
                </a:solidFill>
                <a:latin typeface="Orgon Slab ExtraLight"/>
                <a:cs typeface="Orgon Slab ExtraLight"/>
              </a:defRPr>
            </a:lvl3pPr>
            <a:lvl4pPr>
              <a:defRPr sz="1600" b="0" i="0" baseline="0">
                <a:solidFill>
                  <a:srgbClr val="509E2F"/>
                </a:solidFill>
                <a:latin typeface="Orgon Slab ExtraLight"/>
                <a:cs typeface="Orgon Slab Extra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rgbClr val="509E2F"/>
                </a:solidFill>
                <a:latin typeface="Orgon Slab ExtraLight"/>
                <a:cs typeface="Orgon Slab ExtraLight"/>
              </a:defRPr>
            </a:lvl5pPr>
          </a:lstStyle>
          <a:p>
            <a:pPr lvl="0"/>
            <a:r>
              <a:rPr lang="en-US" dirty="0" smtClean="0"/>
              <a:t>Content here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24 pt.)</a:t>
            </a:r>
          </a:p>
          <a:p>
            <a:pPr lvl="1"/>
            <a:r>
              <a:rPr lang="en-US" dirty="0" smtClean="0"/>
              <a:t>Second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20)</a:t>
            </a:r>
          </a:p>
          <a:p>
            <a:pPr lvl="2"/>
            <a:r>
              <a:rPr lang="en-US" dirty="0" smtClean="0"/>
              <a:t>Third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18)</a:t>
            </a:r>
          </a:p>
          <a:p>
            <a:pPr lvl="3"/>
            <a:r>
              <a:rPr lang="en-US" dirty="0" smtClean="0"/>
              <a:t>Fourth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16)</a:t>
            </a:r>
          </a:p>
          <a:p>
            <a:pPr lvl="4"/>
            <a:r>
              <a:rPr lang="en-US" dirty="0" smtClean="0"/>
              <a:t>Fifth level (</a:t>
            </a:r>
            <a:r>
              <a:rPr lang="en-US" dirty="0" err="1" smtClean="0"/>
              <a:t>Orgon</a:t>
            </a:r>
            <a:r>
              <a:rPr lang="en-US" dirty="0" smtClean="0"/>
              <a:t> Slab </a:t>
            </a:r>
            <a:r>
              <a:rPr lang="en-US" dirty="0" err="1" smtClean="0"/>
              <a:t>ExtraLight</a:t>
            </a:r>
            <a:r>
              <a:rPr lang="en-US" dirty="0" smtClean="0"/>
              <a:t>, 14)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10791" y="2229115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509E2F"/>
                </a:solidFill>
                <a:latin typeface="Orgon Slab Light"/>
                <a:cs typeface="Orgon Slab Light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SUB-HEADER HERE (ORGON SLAB LIGHT, 24 PT.)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10790" y="1790003"/>
            <a:ext cx="8184662" cy="4339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003B49"/>
                </a:solidFill>
                <a:latin typeface="Orgon Slab Medium"/>
                <a:cs typeface="Orgon Slab Medium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DARK BLUE ORGON SLAB MEDIUM, 30 PT.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790" y="439715"/>
            <a:ext cx="3979628" cy="108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81" r:id="rId3"/>
    <p:sldLayoutId id="2147483682" r:id="rId4"/>
    <p:sldLayoutId id="2147483678" r:id="rId5"/>
    <p:sldLayoutId id="2147483676" r:id="rId6"/>
    <p:sldLayoutId id="2147483680" r:id="rId7"/>
    <p:sldLayoutId id="2147483653" r:id="rId8"/>
    <p:sldLayoutId id="2147483663" r:id="rId9"/>
    <p:sldLayoutId id="2147483665" r:id="rId10"/>
    <p:sldLayoutId id="2147483677" r:id="rId11"/>
    <p:sldLayoutId id="2147483675" r:id="rId12"/>
    <p:sldLayoutId id="214748367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970" y="2144530"/>
            <a:ext cx="8102029" cy="264175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RULES, PROCEDURES, AND AGENDA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1347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Department nominations were requested last week</a:t>
            </a:r>
          </a:p>
          <a:p>
            <a:r>
              <a:rPr lang="en-US" smtClean="0"/>
              <a:t>Reminder to departments</a:t>
            </a:r>
          </a:p>
          <a:p>
            <a:pPr lvl="1"/>
            <a:r>
              <a:rPr lang="en-US" smtClean="0"/>
              <a:t>All nominations are to be elected by faculty</a:t>
            </a:r>
          </a:p>
          <a:p>
            <a:pPr lvl="1"/>
            <a:r>
              <a:rPr lang="en-US" smtClean="0"/>
              <a:t>Representation and committee service are not chair-appointed positions</a:t>
            </a:r>
          </a:p>
          <a:p>
            <a:r>
              <a:rPr lang="en-US" smtClean="0"/>
              <a:t>Elections are to occur at next Senate meeting</a:t>
            </a:r>
          </a:p>
          <a:p>
            <a:pPr lvl="1"/>
            <a:r>
              <a:rPr lang="en-US" smtClean="0"/>
              <a:t>Clicker support being prepared</a:t>
            </a:r>
          </a:p>
          <a:p>
            <a:pPr lvl="1"/>
            <a:r>
              <a:rPr lang="en-US" smtClean="0"/>
              <a:t>26 April meeting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COMMITTEE ELECTIONS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085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Parliamentarian has been first in a Faculty Senate officer rotation</a:t>
            </a:r>
          </a:p>
          <a:p>
            <a:pPr lvl="1"/>
            <a:r>
              <a:rPr lang="en-US" dirty="0" smtClean="0"/>
              <a:t>Incoming officers are ill-equipped (usually) for this role</a:t>
            </a:r>
          </a:p>
          <a:p>
            <a:pPr lvl="1"/>
            <a:r>
              <a:rPr lang="en-US" dirty="0" smtClean="0"/>
              <a:t>RP&amp;A discussed changes to rotation</a:t>
            </a:r>
          </a:p>
          <a:p>
            <a:r>
              <a:rPr lang="en-US" dirty="0" smtClean="0"/>
              <a:t>Placing Parliamentarian second in rotation should allow training of incoming officers re: parliamentarian rules</a:t>
            </a:r>
          </a:p>
          <a:p>
            <a:r>
              <a:rPr lang="en-US" dirty="0" smtClean="0"/>
              <a:t>Sense of RP&amp;A vote agreed to exchange the Secretary and Parliamentarian positions</a:t>
            </a:r>
          </a:p>
          <a:p>
            <a:r>
              <a:rPr lang="en-US" dirty="0" smtClean="0"/>
              <a:t>Secretary of Faculty Senate will be incoming officer position in the April election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FACULTY SENATE OFFICER ROTATIONS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58194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3105</TotalTime>
  <Words>117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Encode Sans Normal Black</vt:lpstr>
      <vt:lpstr>Lucida Grande</vt:lpstr>
      <vt:lpstr>Orgon Slab ExtraLight</vt:lpstr>
      <vt:lpstr>Orgon Slab Light</vt:lpstr>
      <vt:lpstr>Orgon Slab Medium</vt:lpstr>
      <vt:lpstr>1_Custom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Alanya Cannon</dc:creator>
  <cp:lastModifiedBy>Palmer, Barbara J.</cp:lastModifiedBy>
  <cp:revision>47</cp:revision>
  <dcterms:created xsi:type="dcterms:W3CDTF">2014-10-14T00:51:43Z</dcterms:created>
  <dcterms:modified xsi:type="dcterms:W3CDTF">2018-03-22T12:58:30Z</dcterms:modified>
</cp:coreProperties>
</file>